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6" r:id="rId4"/>
    <p:sldId id="268" r:id="rId5"/>
    <p:sldId id="269" r:id="rId6"/>
    <p:sldId id="267" r:id="rId7"/>
    <p:sldId id="258" r:id="rId8"/>
    <p:sldId id="259" r:id="rId9"/>
    <p:sldId id="260" r:id="rId10"/>
    <p:sldId id="261" r:id="rId11"/>
    <p:sldId id="271" r:id="rId12"/>
    <p:sldId id="272" r:id="rId13"/>
    <p:sldId id="262" r:id="rId14"/>
    <p:sldId id="273" r:id="rId15"/>
    <p:sldId id="274" r:id="rId16"/>
    <p:sldId id="264" r:id="rId17"/>
    <p:sldId id="275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>
      <p:cViewPr varScale="1">
        <p:scale>
          <a:sx n="94" d="100"/>
          <a:sy n="94" d="100"/>
        </p:scale>
        <p:origin x="1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1C70-C462-7A4F-87B2-D4EC57D2FAC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70D4-1E2E-084A-B3E1-B2DF5987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ea typeface="ＭＳ Ｐゴシック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703BC8-266F-434B-8F3C-938EE4A3DA14}" type="slidenum">
              <a:rPr lang="en-CA" altLang="en-US" sz="1200"/>
              <a:pPr eaLnBrk="1" hangingPunct="1"/>
              <a:t>3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203043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ea typeface="ＭＳ Ｐゴシック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034949-6209-6F4A-BF27-EB95D4555D59}" type="slidenum">
              <a:rPr lang="en-CA" altLang="en-US" sz="1200"/>
              <a:pPr eaLnBrk="1" hangingPunct="1"/>
              <a:t>5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15084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Inter = H- Bonds</a:t>
            </a:r>
          </a:p>
          <a:p>
            <a:r>
              <a:rPr lang="fr-CA" dirty="0"/>
              <a:t>Intra = covalent bonds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470D4-1E2E-084A-B3E1-B2DF59872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3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9/16/21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US" b="0" u="sng" dirty="0"/>
              <a:t>Water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52737"/>
            <a:ext cx="7772400" cy="864096"/>
          </a:xfrm>
        </p:spPr>
        <p:txBody>
          <a:bodyPr/>
          <a:lstStyle/>
          <a:p>
            <a:r>
              <a:rPr lang="en-US" b="1" i="1" dirty="0"/>
              <a:t>The most abundant molecule in living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11928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2565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Water facilitates chemical reactions both outside and inside our bodies:</a:t>
            </a:r>
          </a:p>
          <a:p>
            <a:r>
              <a:rPr lang="en-US" dirty="0"/>
              <a:t>There are 2 parts to a solution:  Solvent and Solute.</a:t>
            </a:r>
          </a:p>
          <a:p>
            <a:r>
              <a:rPr lang="en-US" dirty="0"/>
              <a:t>Water is a good </a:t>
            </a:r>
            <a:r>
              <a:rPr lang="en-US" b="1" u="sng" dirty="0"/>
              <a:t>solvent</a:t>
            </a:r>
            <a:r>
              <a:rPr lang="en-US" dirty="0"/>
              <a:t> (most abundant part) for dissolving </a:t>
            </a:r>
            <a:r>
              <a:rPr lang="en-US" b="1" u="sng" dirty="0"/>
              <a:t>solutes</a:t>
            </a:r>
            <a:r>
              <a:rPr lang="en-US" dirty="0"/>
              <a:t> (less abundant part of a solution)</a:t>
            </a:r>
          </a:p>
          <a:p>
            <a:r>
              <a:rPr lang="en-US" b="1" dirty="0"/>
              <a:t>Hydrophilic molecules </a:t>
            </a:r>
            <a:r>
              <a:rPr lang="en-US" dirty="0"/>
              <a:t>and ions are </a:t>
            </a:r>
            <a:r>
              <a:rPr lang="en-US" b="1" i="1" dirty="0"/>
              <a:t>polar</a:t>
            </a:r>
            <a:r>
              <a:rPr lang="en-US" dirty="0"/>
              <a:t> molecules that interact with water molecules and readily dissolve. </a:t>
            </a:r>
            <a:r>
              <a:rPr lang="en-US" b="1" i="1" dirty="0"/>
              <a:t>(“Likes dissolve likes”)</a:t>
            </a:r>
          </a:p>
          <a:p>
            <a:r>
              <a:rPr lang="en-US" b="1" dirty="0"/>
              <a:t>Hydrophobic molecules</a:t>
            </a:r>
            <a:r>
              <a:rPr lang="en-US" dirty="0"/>
              <a:t> are nonpolar and </a:t>
            </a:r>
            <a:r>
              <a:rPr lang="en-US" dirty="0" err="1"/>
              <a:t>nonionized</a:t>
            </a:r>
            <a:r>
              <a:rPr lang="en-US" dirty="0"/>
              <a:t> molecules that do </a:t>
            </a:r>
            <a:r>
              <a:rPr lang="en-US" b="1" dirty="0"/>
              <a:t>NOT</a:t>
            </a:r>
            <a:r>
              <a:rPr lang="en-US" dirty="0"/>
              <a:t> interact with water or only dissolve slightly.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2.  Water is a Universal Solvent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1BEF5F-D43F-8645-B807-A3D5D6B2F3BD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11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400" u="sng" dirty="0"/>
              <a:t>Properties of Water</a:t>
            </a:r>
            <a:r>
              <a:rPr lang="en-US" altLang="en-US" sz="3400" dirty="0"/>
              <a:t>: Water as a Solvent (Water dissolves Ionic compounds)</a:t>
            </a:r>
          </a:p>
        </p:txBody>
      </p:sp>
      <p:pic>
        <p:nvPicPr>
          <p:cNvPr id="41988" name="Picture 8" descr="mad2543X_ta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476500"/>
            <a:ext cx="72326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2"/>
          <p:cNvSpPr>
            <a:spLocks noChangeArrowheads="1"/>
          </p:cNvSpPr>
          <p:nvPr/>
        </p:nvSpPr>
        <p:spPr bwMode="auto">
          <a:xfrm>
            <a:off x="2032000" y="2813050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1187450" y="46339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1497013" y="5222875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3257550" y="5222875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3" name="Rectangle 16"/>
          <p:cNvSpPr>
            <a:spLocks noChangeArrowheads="1"/>
          </p:cNvSpPr>
          <p:nvPr/>
        </p:nvSpPr>
        <p:spPr bwMode="auto">
          <a:xfrm>
            <a:off x="5827713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4" name="Rectangle 17"/>
          <p:cNvSpPr>
            <a:spLocks noChangeArrowheads="1"/>
          </p:cNvSpPr>
          <p:nvPr/>
        </p:nvSpPr>
        <p:spPr bwMode="auto">
          <a:xfrm>
            <a:off x="5827713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5" name="Rectangle 18"/>
          <p:cNvSpPr>
            <a:spLocks noChangeArrowheads="1"/>
          </p:cNvSpPr>
          <p:nvPr/>
        </p:nvSpPr>
        <p:spPr bwMode="auto">
          <a:xfrm>
            <a:off x="7323138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6" name="Rectangle 19"/>
          <p:cNvSpPr>
            <a:spLocks noChangeArrowheads="1"/>
          </p:cNvSpPr>
          <p:nvPr/>
        </p:nvSpPr>
        <p:spPr bwMode="auto">
          <a:xfrm>
            <a:off x="3614738" y="46339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7" name="Rectangle 20"/>
          <p:cNvSpPr>
            <a:spLocks noChangeArrowheads="1"/>
          </p:cNvSpPr>
          <p:nvPr/>
        </p:nvSpPr>
        <p:spPr bwMode="auto">
          <a:xfrm>
            <a:off x="5487988" y="460533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8" name="Rectangle 21"/>
          <p:cNvSpPr>
            <a:spLocks noChangeArrowheads="1"/>
          </p:cNvSpPr>
          <p:nvPr/>
        </p:nvSpPr>
        <p:spPr bwMode="auto">
          <a:xfrm>
            <a:off x="7721600" y="460533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9" name="Rectangle 22"/>
          <p:cNvSpPr>
            <a:spLocks noChangeArrowheads="1"/>
          </p:cNvSpPr>
          <p:nvPr/>
        </p:nvSpPr>
        <p:spPr bwMode="auto">
          <a:xfrm>
            <a:off x="2705100" y="2813050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0" name="Rectangle 23"/>
          <p:cNvSpPr>
            <a:spLocks noChangeArrowheads="1"/>
          </p:cNvSpPr>
          <p:nvPr/>
        </p:nvSpPr>
        <p:spPr bwMode="auto">
          <a:xfrm>
            <a:off x="3159125" y="3432175"/>
            <a:ext cx="248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200">
                <a:solidFill>
                  <a:srgbClr val="000000"/>
                </a:solidFill>
              </a:rPr>
              <a:t>An ionic salt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>
                <a:solidFill>
                  <a:srgbClr val="000000"/>
                </a:solidFill>
              </a:rPr>
              <a:t>dissolves in water.</a:t>
            </a: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42001" name="Rectangle 27"/>
          <p:cNvSpPr>
            <a:spLocks noChangeArrowheads="1"/>
          </p:cNvSpPr>
          <p:nvPr/>
        </p:nvSpPr>
        <p:spPr bwMode="auto">
          <a:xfrm>
            <a:off x="6200775" y="292258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2" name="Rectangle 28"/>
          <p:cNvSpPr>
            <a:spLocks noChangeArrowheads="1"/>
          </p:cNvSpPr>
          <p:nvPr/>
        </p:nvSpPr>
        <p:spPr bwMode="auto">
          <a:xfrm>
            <a:off x="6923088" y="292258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3" name="Rectangle 45"/>
          <p:cNvSpPr>
            <a:spLocks noChangeArrowheads="1"/>
          </p:cNvSpPr>
          <p:nvPr/>
        </p:nvSpPr>
        <p:spPr bwMode="auto">
          <a:xfrm>
            <a:off x="6538913" y="4141788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Cl</a:t>
            </a:r>
            <a:r>
              <a:rPr lang="en-US" altLang="en-US" sz="2600" baseline="30000">
                <a:solidFill>
                  <a:srgbClr val="000000"/>
                </a:solidFill>
              </a:rPr>
              <a:t>–</a:t>
            </a:r>
            <a:endParaRPr lang="en-US" altLang="en-US" baseline="30000">
              <a:solidFill>
                <a:schemeClr val="tx1"/>
              </a:solidFill>
            </a:endParaRPr>
          </a:p>
        </p:txBody>
      </p:sp>
      <p:sp>
        <p:nvSpPr>
          <p:cNvPr id="42004" name="Rectangle 47"/>
          <p:cNvSpPr>
            <a:spLocks noChangeArrowheads="1"/>
          </p:cNvSpPr>
          <p:nvPr/>
        </p:nvSpPr>
        <p:spPr bwMode="auto">
          <a:xfrm>
            <a:off x="2238375" y="4078288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 dirty="0">
                <a:solidFill>
                  <a:srgbClr val="000000"/>
                </a:solidFill>
              </a:rPr>
              <a:t>Na</a:t>
            </a:r>
            <a:r>
              <a:rPr lang="en-US" altLang="en-US" sz="2600" baseline="30000" dirty="0">
                <a:solidFill>
                  <a:srgbClr val="000000"/>
                </a:solidFill>
              </a:rPr>
              <a:t>+</a:t>
            </a:r>
            <a:endParaRPr lang="en-US" altLang="en-US" baseline="30000" dirty="0">
              <a:solidFill>
                <a:schemeClr val="tx1"/>
              </a:solidFill>
            </a:endParaRPr>
          </a:p>
        </p:txBody>
      </p:sp>
      <p:sp>
        <p:nvSpPr>
          <p:cNvPr id="42005" name="Rectangle 49"/>
          <p:cNvSpPr>
            <a:spLocks noChangeArrowheads="1"/>
          </p:cNvSpPr>
          <p:nvPr/>
        </p:nvSpPr>
        <p:spPr bwMode="auto">
          <a:xfrm>
            <a:off x="6575425" y="2606675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6" name="Rectangle 50"/>
          <p:cNvSpPr>
            <a:spLocks noChangeArrowheads="1"/>
          </p:cNvSpPr>
          <p:nvPr/>
        </p:nvSpPr>
        <p:spPr bwMode="auto">
          <a:xfrm>
            <a:off x="2370138" y="311626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7" name="Rectangle 51"/>
          <p:cNvSpPr>
            <a:spLocks noChangeArrowheads="1"/>
          </p:cNvSpPr>
          <p:nvPr/>
        </p:nvSpPr>
        <p:spPr bwMode="auto">
          <a:xfrm>
            <a:off x="1544638" y="4814888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8" name="Rectangle 52"/>
          <p:cNvSpPr>
            <a:spLocks noChangeArrowheads="1"/>
          </p:cNvSpPr>
          <p:nvPr/>
        </p:nvSpPr>
        <p:spPr bwMode="auto">
          <a:xfrm>
            <a:off x="3198813" y="4770438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9" name="Rectangle 53"/>
          <p:cNvSpPr>
            <a:spLocks noChangeArrowheads="1"/>
          </p:cNvSpPr>
          <p:nvPr/>
        </p:nvSpPr>
        <p:spPr bwMode="auto">
          <a:xfrm>
            <a:off x="5340350" y="505301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10" name="Rectangle 54"/>
          <p:cNvSpPr>
            <a:spLocks noChangeArrowheads="1"/>
          </p:cNvSpPr>
          <p:nvPr/>
        </p:nvSpPr>
        <p:spPr bwMode="auto">
          <a:xfrm>
            <a:off x="7812088" y="505301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12" name="Rectangle 12"/>
          <p:cNvSpPr>
            <a:spLocks noChangeArrowheads="1"/>
          </p:cNvSpPr>
          <p:nvPr/>
        </p:nvSpPr>
        <p:spPr bwMode="auto">
          <a:xfrm>
            <a:off x="2711450" y="341312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3" name="Rectangle 12"/>
          <p:cNvSpPr>
            <a:spLocks noChangeArrowheads="1"/>
          </p:cNvSpPr>
          <p:nvPr/>
        </p:nvSpPr>
        <p:spPr bwMode="auto">
          <a:xfrm>
            <a:off x="2030413" y="4727575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4" name="Rectangle 12"/>
          <p:cNvSpPr>
            <a:spLocks noChangeArrowheads="1"/>
          </p:cNvSpPr>
          <p:nvPr/>
        </p:nvSpPr>
        <p:spPr bwMode="auto">
          <a:xfrm>
            <a:off x="2638425" y="472757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5" name="Rectangle 12"/>
          <p:cNvSpPr>
            <a:spLocks noChangeArrowheads="1"/>
          </p:cNvSpPr>
          <p:nvPr/>
        </p:nvSpPr>
        <p:spPr bwMode="auto">
          <a:xfrm>
            <a:off x="5845175" y="331787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6" name="Rectangle 12"/>
          <p:cNvSpPr>
            <a:spLocks noChangeArrowheads="1"/>
          </p:cNvSpPr>
          <p:nvPr/>
        </p:nvSpPr>
        <p:spPr bwMode="auto">
          <a:xfrm>
            <a:off x="7135813" y="3317875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7" name="Rectangle 12"/>
          <p:cNvSpPr>
            <a:spLocks noChangeArrowheads="1"/>
          </p:cNvSpPr>
          <p:nvPr/>
        </p:nvSpPr>
        <p:spPr bwMode="auto">
          <a:xfrm>
            <a:off x="5653088" y="4065588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8" name="Rectangle 12"/>
          <p:cNvSpPr>
            <a:spLocks noChangeArrowheads="1"/>
          </p:cNvSpPr>
          <p:nvPr/>
        </p:nvSpPr>
        <p:spPr bwMode="auto">
          <a:xfrm>
            <a:off x="7472363" y="4046538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9" name="Rectangle 12"/>
          <p:cNvSpPr>
            <a:spLocks noChangeArrowheads="1"/>
          </p:cNvSpPr>
          <p:nvPr/>
        </p:nvSpPr>
        <p:spPr bwMode="auto">
          <a:xfrm>
            <a:off x="6929438" y="2178050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698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5BFEB7-1995-A445-82AE-DB63CCC5B4E6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400" u="sng" dirty="0"/>
              <a:t>Properties of Water</a:t>
            </a:r>
            <a:r>
              <a:rPr lang="en-US" altLang="en-US" sz="3400" dirty="0"/>
              <a:t>: Water as a Solvent.  Water dissolves polar molecules</a:t>
            </a:r>
          </a:p>
        </p:txBody>
      </p:sp>
      <p:pic>
        <p:nvPicPr>
          <p:cNvPr id="43012" name="Picture 2" descr="mad2543X_ta020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7" y="1277848"/>
            <a:ext cx="4193183" cy="450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4826000" y="36845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N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911725" y="2420938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4819650" y="5070475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749675" y="454025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5938838" y="4540250"/>
            <a:ext cx="147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4362450" y="3959225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5307013" y="395922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4826000" y="27320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4589463" y="2325688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4826000" y="414813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3" name="Rectangle 34"/>
          <p:cNvSpPr>
            <a:spLocks noChangeArrowheads="1"/>
          </p:cNvSpPr>
          <p:nvPr/>
        </p:nvSpPr>
        <p:spPr bwMode="auto">
          <a:xfrm>
            <a:off x="1180455" y="2142113"/>
            <a:ext cx="298832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A polar molecule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dissolves in water.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3024" name="Rectangle 38"/>
          <p:cNvSpPr>
            <a:spLocks noChangeArrowheads="1"/>
          </p:cNvSpPr>
          <p:nvPr/>
        </p:nvSpPr>
        <p:spPr bwMode="auto">
          <a:xfrm>
            <a:off x="6281738" y="44354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5" name="Rectangle 39"/>
          <p:cNvSpPr>
            <a:spLocks noChangeArrowheads="1"/>
          </p:cNvSpPr>
          <p:nvPr/>
        </p:nvSpPr>
        <p:spPr bwMode="auto">
          <a:xfrm>
            <a:off x="6019800" y="4875213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6" name="Rectangle 40"/>
          <p:cNvSpPr>
            <a:spLocks noChangeArrowheads="1"/>
          </p:cNvSpPr>
          <p:nvPr/>
        </p:nvSpPr>
        <p:spPr bwMode="auto">
          <a:xfrm>
            <a:off x="3671888" y="4875213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7" name="Rectangle 41"/>
          <p:cNvSpPr>
            <a:spLocks noChangeArrowheads="1"/>
          </p:cNvSpPr>
          <p:nvPr/>
        </p:nvSpPr>
        <p:spPr bwMode="auto">
          <a:xfrm>
            <a:off x="4576763" y="5353050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8" name="Rectangle 42"/>
          <p:cNvSpPr>
            <a:spLocks noChangeArrowheads="1"/>
          </p:cNvSpPr>
          <p:nvPr/>
        </p:nvSpPr>
        <p:spPr bwMode="auto">
          <a:xfrm>
            <a:off x="5081588" y="5353050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9" name="Rectangle 43"/>
          <p:cNvSpPr>
            <a:spLocks noChangeArrowheads="1"/>
          </p:cNvSpPr>
          <p:nvPr/>
        </p:nvSpPr>
        <p:spPr bwMode="auto">
          <a:xfrm>
            <a:off x="3455988" y="44354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31" name="Rectangle 12"/>
          <p:cNvSpPr>
            <a:spLocks noChangeArrowheads="1"/>
          </p:cNvSpPr>
          <p:nvPr/>
        </p:nvSpPr>
        <p:spPr bwMode="auto">
          <a:xfrm>
            <a:off x="5078413" y="2962275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2" name="Rectangle 12"/>
          <p:cNvSpPr>
            <a:spLocks noChangeArrowheads="1"/>
          </p:cNvSpPr>
          <p:nvPr/>
        </p:nvSpPr>
        <p:spPr bwMode="auto">
          <a:xfrm>
            <a:off x="5572125" y="3765550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3" name="Rectangle 12"/>
          <p:cNvSpPr>
            <a:spLocks noChangeArrowheads="1"/>
          </p:cNvSpPr>
          <p:nvPr/>
        </p:nvSpPr>
        <p:spPr bwMode="auto">
          <a:xfrm>
            <a:off x="5081588" y="4421188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4" name="Rectangle 12"/>
          <p:cNvSpPr>
            <a:spLocks noChangeArrowheads="1"/>
          </p:cNvSpPr>
          <p:nvPr/>
        </p:nvSpPr>
        <p:spPr bwMode="auto">
          <a:xfrm>
            <a:off x="4105275" y="380682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5" name="Rectangle 12"/>
          <p:cNvSpPr>
            <a:spLocks noChangeArrowheads="1"/>
          </p:cNvSpPr>
          <p:nvPr/>
        </p:nvSpPr>
        <p:spPr bwMode="auto">
          <a:xfrm>
            <a:off x="5078413" y="2962275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6" name="Rectangle 12"/>
          <p:cNvSpPr>
            <a:spLocks noChangeArrowheads="1"/>
          </p:cNvSpPr>
          <p:nvPr/>
        </p:nvSpPr>
        <p:spPr bwMode="auto">
          <a:xfrm>
            <a:off x="4510088" y="3422650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7" name="Rectangle 12"/>
          <p:cNvSpPr>
            <a:spLocks noChangeArrowheads="1"/>
          </p:cNvSpPr>
          <p:nvPr/>
        </p:nvSpPr>
        <p:spPr bwMode="auto">
          <a:xfrm>
            <a:off x="4611688" y="4856163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8" name="Rectangle 12"/>
          <p:cNvSpPr>
            <a:spLocks noChangeArrowheads="1"/>
          </p:cNvSpPr>
          <p:nvPr/>
        </p:nvSpPr>
        <p:spPr bwMode="auto">
          <a:xfrm>
            <a:off x="4105275" y="455612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9" name="Rectangle 12"/>
          <p:cNvSpPr>
            <a:spLocks noChangeArrowheads="1"/>
          </p:cNvSpPr>
          <p:nvPr/>
        </p:nvSpPr>
        <p:spPr bwMode="auto">
          <a:xfrm>
            <a:off x="5581650" y="451167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1224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Hydrogen bonding causes water molecules to cling together and yet also to flow.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Water is an excellent medium to transport dissolved and suspended molecules throughout the body.</a:t>
            </a:r>
          </a:p>
          <a:p>
            <a:endParaRPr lang="en-US" dirty="0"/>
          </a:p>
          <a:p>
            <a:r>
              <a:rPr lang="en-US" dirty="0"/>
              <a:t>Cohesion is different than adhesion. The </a:t>
            </a:r>
            <a:r>
              <a:rPr lang="en-US" b="1" dirty="0"/>
              <a:t>difference between</a:t>
            </a:r>
            <a:r>
              <a:rPr lang="en-US" dirty="0"/>
              <a:t> them is that </a:t>
            </a:r>
            <a:r>
              <a:rPr lang="en-US" b="1" dirty="0"/>
              <a:t>adhesion</a:t>
            </a:r>
            <a:r>
              <a:rPr lang="en-US" dirty="0"/>
              <a:t> refers to the clinging of unlike molecules and </a:t>
            </a:r>
            <a:r>
              <a:rPr lang="en-US" b="1" dirty="0"/>
              <a:t>cohesion</a:t>
            </a:r>
            <a:r>
              <a:rPr lang="en-US" dirty="0"/>
              <a:t> refers to the clinging of like molecules.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3.  Water is Cohesive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D2CA10-8619-6B42-AADD-B355C4A2DCFF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14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Ex: Water is Cohesive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101975"/>
            <a:ext cx="327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mad2543X_021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498600"/>
            <a:ext cx="302736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1958975" y="2244725"/>
            <a:ext cx="1420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Water evaporates, pulling the water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column from the roots to the leaves.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1900238" y="3660775"/>
            <a:ext cx="1479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 dirty="0">
                <a:solidFill>
                  <a:srgbClr val="000000"/>
                </a:solidFill>
              </a:rPr>
              <a:t>Water molecules cling together and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adhere to sides of vessels in stems.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1958975" y="4962525"/>
            <a:ext cx="13604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Water enters a plant at root cells.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3910013" y="3008313"/>
            <a:ext cx="2143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r>
              <a:rPr lang="en-US" altLang="en-US" sz="900" baseline="-25000">
                <a:solidFill>
                  <a:srgbClr val="000000"/>
                </a:solidFill>
              </a:rPr>
              <a:t>2</a:t>
            </a:r>
            <a:r>
              <a:rPr lang="en-US" altLang="en-US" sz="900">
                <a:solidFill>
                  <a:srgbClr val="000000"/>
                </a:solidFill>
              </a:rPr>
              <a:t>O</a:t>
            </a:r>
            <a:endParaRPr lang="en-US" alt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4619625" y="4902200"/>
            <a:ext cx="239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H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r>
              <a:rPr lang="en-US" altLang="en-US" sz="1000">
                <a:solidFill>
                  <a:srgbClr val="000000"/>
                </a:solidFill>
              </a:rPr>
              <a:t>O</a:t>
            </a:r>
            <a:endParaRPr lang="en-US" altLang="en-US" sz="44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B172BD-7E21-5746-A661-9A56952B87AA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15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18563" cy="653504"/>
          </a:xfrm>
        </p:spPr>
        <p:txBody>
          <a:bodyPr>
            <a:normAutofit fontScale="90000"/>
          </a:bodyPr>
          <a:lstStyle/>
          <a:p>
            <a:r>
              <a:rPr lang="en-US" altLang="en-US" i="1" u="sng" dirty="0"/>
              <a:t>4.  Water has a High Heat Capacity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82104"/>
            <a:ext cx="9036496" cy="5355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Water has a high heat capacity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Temperature = rate of vibration of molecules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Apply heat to liquid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Molecules move faster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Increases temperature of liquid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But, when heat applied to water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Hydrogen bonds restrain bouncing and enable water to absorb a considerable amount of heat before the temperature changes.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Temperature rises more slowly per unit heat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Water at a given temp. has more heat than most liquids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Thermal inertia – resistance to temperature change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b="1" u="sng" dirty="0"/>
              <a:t>calorie</a:t>
            </a:r>
            <a:r>
              <a:rPr lang="en-US" sz="2000" dirty="0"/>
              <a:t> is the energy is takes to raise the temperature of one gram of water 1</a:t>
            </a:r>
            <a:r>
              <a:rPr lang="en-US" sz="2000" baseline="30000" dirty="0"/>
              <a:t>o</a:t>
            </a:r>
            <a:r>
              <a:rPr lang="en-US" sz="2000" dirty="0"/>
              <a:t>C.  (This is approx. twice the amount of heat for most other covalently bonded liquids.)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Also, more heat is extracted/released when lowering water one degree than most other liquids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ability of water helps humans maintain </a:t>
            </a:r>
            <a:r>
              <a:rPr lang="en-US" sz="2000" b="1" u="sng" dirty="0"/>
              <a:t>homeostasis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32787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795320" cy="452596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98 to 99 ºC; ~1 calorie</a:t>
            </a:r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99 to 100 ºC; ~1 calorie</a:t>
            </a:r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However, large numbers of hydrogen bonds must be broken to evaporate water</a:t>
            </a:r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100 to 101 ºC; ~</a:t>
            </a:r>
            <a:r>
              <a:rPr lang="en-US" altLang="en-US" sz="2600" b="1" i="1" u="sng" dirty="0"/>
              <a:t>540 calories!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When water does evaporate, it gives off this heat. That is why you feel cooler after sweating (panting).</a:t>
            </a:r>
          </a:p>
          <a:p>
            <a:endParaRPr lang="en-US" dirty="0"/>
          </a:p>
          <a:p>
            <a:r>
              <a:rPr lang="en-US" dirty="0"/>
              <a:t>Water’s high heat of vaporization also helps moderate Earth’s temperature for life to exist.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0" i="1" u="sng" dirty="0"/>
              <a:t>5.  High Heat of Vaporization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14F82F-7EC0-CA49-A308-876CE0C99514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17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85188" cy="6762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Evaporative Cooling of Animals</a:t>
            </a:r>
          </a:p>
        </p:txBody>
      </p:sp>
      <p:pic>
        <p:nvPicPr>
          <p:cNvPr id="37892" name="Picture 40" descr="mad2543X_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1" y="1395990"/>
            <a:ext cx="8887929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735138" y="4768850"/>
            <a:ext cx="935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freezing occurs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057525" y="4768850"/>
            <a:ext cx="11668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evaporation occurs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887413" y="5561013"/>
            <a:ext cx="367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a. Calories lost when 1 g of liquid water freezes and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    calories required when 1 g of liquid water evaporates. 	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4697413" y="5561013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b. Bodies of organisms cool when their heat is used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    to evaporate water.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3827463" y="2008188"/>
            <a:ext cx="238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Gas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2619375" y="3889375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Liquid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9" name="Rectangle 15"/>
          <p:cNvSpPr>
            <a:spLocks noChangeArrowheads="1"/>
          </p:cNvSpPr>
          <p:nvPr/>
        </p:nvSpPr>
        <p:spPr bwMode="auto">
          <a:xfrm>
            <a:off x="1666875" y="4386263"/>
            <a:ext cx="309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Solid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2097088" y="50800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1" name="Rectangle 17"/>
          <p:cNvSpPr>
            <a:spLocks noChangeArrowheads="1"/>
          </p:cNvSpPr>
          <p:nvPr/>
        </p:nvSpPr>
        <p:spPr bwMode="auto">
          <a:xfrm>
            <a:off x="2374900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20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2678113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40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3294063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4" name="Rectangle 20"/>
          <p:cNvSpPr>
            <a:spLocks noChangeArrowheads="1"/>
          </p:cNvSpPr>
          <p:nvPr/>
        </p:nvSpPr>
        <p:spPr bwMode="auto">
          <a:xfrm>
            <a:off x="2984500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60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5" name="Rectangle 21"/>
          <p:cNvSpPr>
            <a:spLocks noChangeArrowheads="1"/>
          </p:cNvSpPr>
          <p:nvPr/>
        </p:nvSpPr>
        <p:spPr bwMode="auto">
          <a:xfrm>
            <a:off x="3560763" y="50800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100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6" name="Rectangle 22"/>
          <p:cNvSpPr>
            <a:spLocks noChangeArrowheads="1"/>
          </p:cNvSpPr>
          <p:nvPr/>
        </p:nvSpPr>
        <p:spPr bwMode="auto">
          <a:xfrm>
            <a:off x="3867150" y="50800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120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7" name="Rectangle 23"/>
          <p:cNvSpPr>
            <a:spLocks noChangeArrowheads="1"/>
          </p:cNvSpPr>
          <p:nvPr/>
        </p:nvSpPr>
        <p:spPr bwMode="auto">
          <a:xfrm>
            <a:off x="1220788" y="26162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600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8" name="Rectangle 24"/>
          <p:cNvSpPr>
            <a:spLocks noChangeArrowheads="1"/>
          </p:cNvSpPr>
          <p:nvPr/>
        </p:nvSpPr>
        <p:spPr bwMode="auto">
          <a:xfrm>
            <a:off x="1220788" y="19812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9" name="Rectangle 25"/>
          <p:cNvSpPr>
            <a:spLocks noChangeArrowheads="1"/>
          </p:cNvSpPr>
          <p:nvPr/>
        </p:nvSpPr>
        <p:spPr bwMode="auto">
          <a:xfrm>
            <a:off x="2276475" y="4322763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calories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0" name="Rectangle 27"/>
          <p:cNvSpPr>
            <a:spLocks noChangeArrowheads="1"/>
          </p:cNvSpPr>
          <p:nvPr/>
        </p:nvSpPr>
        <p:spPr bwMode="auto">
          <a:xfrm>
            <a:off x="2476500" y="5224463"/>
            <a:ext cx="1030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Temperature (</a:t>
            </a:r>
            <a:r>
              <a:rPr lang="en-US" altLang="en-US" sz="1000">
                <a:solidFill>
                  <a:schemeClr val="tx1"/>
                </a:solidFill>
              </a:rPr>
              <a:t>°C)</a:t>
            </a:r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 rot="-5400000">
            <a:off x="220662" y="3319463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Calories of Heat Energy / g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2" name="Rectangle 30"/>
          <p:cNvSpPr>
            <a:spLocks noChangeArrowheads="1"/>
          </p:cNvSpPr>
          <p:nvPr/>
        </p:nvSpPr>
        <p:spPr bwMode="auto">
          <a:xfrm>
            <a:off x="3879850" y="3028950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540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calories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3" name="Freeform 32"/>
          <p:cNvSpPr>
            <a:spLocks/>
          </p:cNvSpPr>
          <p:nvPr/>
        </p:nvSpPr>
        <p:spPr bwMode="auto">
          <a:xfrm>
            <a:off x="3719513" y="2293938"/>
            <a:ext cx="38100" cy="1673225"/>
          </a:xfrm>
          <a:custGeom>
            <a:avLst/>
            <a:gdLst>
              <a:gd name="T0" fmla="*/ 0 w 28"/>
              <a:gd name="T1" fmla="*/ 2147483647 h 1213"/>
              <a:gd name="T2" fmla="*/ 2147483647 w 28"/>
              <a:gd name="T3" fmla="*/ 2147483647 h 1213"/>
              <a:gd name="T4" fmla="*/ 2147483647 w 28"/>
              <a:gd name="T5" fmla="*/ 0 h 1213"/>
              <a:gd name="T6" fmla="*/ 0 w 28"/>
              <a:gd name="T7" fmla="*/ 0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213"/>
              <a:gd name="T14" fmla="*/ 28 w 28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213">
                <a:moveTo>
                  <a:pt x="0" y="1213"/>
                </a:moveTo>
                <a:lnTo>
                  <a:pt x="28" y="1213"/>
                </a:ln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37914" name="Line 33"/>
          <p:cNvSpPr>
            <a:spLocks noChangeShapeType="1"/>
          </p:cNvSpPr>
          <p:nvPr/>
        </p:nvSpPr>
        <p:spPr bwMode="auto">
          <a:xfrm>
            <a:off x="3757613" y="3130550"/>
            <a:ext cx="555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Freeform 34"/>
          <p:cNvSpPr>
            <a:spLocks/>
          </p:cNvSpPr>
          <p:nvPr/>
        </p:nvSpPr>
        <p:spPr bwMode="auto">
          <a:xfrm>
            <a:off x="2174875" y="4325938"/>
            <a:ext cx="38100" cy="273050"/>
          </a:xfrm>
          <a:custGeom>
            <a:avLst/>
            <a:gdLst>
              <a:gd name="T0" fmla="*/ 2147483647 w 28"/>
              <a:gd name="T1" fmla="*/ 2147483647 h 198"/>
              <a:gd name="T2" fmla="*/ 2147483647 w 28"/>
              <a:gd name="T3" fmla="*/ 2147483647 h 198"/>
              <a:gd name="T4" fmla="*/ 2147483647 w 28"/>
              <a:gd name="T5" fmla="*/ 0 h 198"/>
              <a:gd name="T6" fmla="*/ 0 w 28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98"/>
              <a:gd name="T14" fmla="*/ 28 w 28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98">
                <a:moveTo>
                  <a:pt x="2" y="198"/>
                </a:moveTo>
                <a:lnTo>
                  <a:pt x="28" y="198"/>
                </a:ln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37916" name="Line 35"/>
          <p:cNvSpPr>
            <a:spLocks noChangeShapeType="1"/>
          </p:cNvSpPr>
          <p:nvPr/>
        </p:nvSpPr>
        <p:spPr bwMode="auto">
          <a:xfrm>
            <a:off x="2219325" y="4465638"/>
            <a:ext cx="52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36"/>
          <p:cNvSpPr>
            <a:spLocks noChangeArrowheads="1"/>
          </p:cNvSpPr>
          <p:nvPr/>
        </p:nvSpPr>
        <p:spPr bwMode="auto">
          <a:xfrm>
            <a:off x="1220788" y="325278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400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8" name="Rectangle 37"/>
          <p:cNvSpPr>
            <a:spLocks noChangeArrowheads="1"/>
          </p:cNvSpPr>
          <p:nvPr/>
        </p:nvSpPr>
        <p:spPr bwMode="auto">
          <a:xfrm>
            <a:off x="1220788" y="38766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200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9" name="Rectangle 38"/>
          <p:cNvSpPr>
            <a:spLocks noChangeArrowheads="1"/>
          </p:cNvSpPr>
          <p:nvPr/>
        </p:nvSpPr>
        <p:spPr bwMode="auto">
          <a:xfrm>
            <a:off x="1360488" y="45100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20" name="TextBox 29"/>
          <p:cNvSpPr txBox="1">
            <a:spLocks noChangeArrowheads="1"/>
          </p:cNvSpPr>
          <p:nvPr/>
        </p:nvSpPr>
        <p:spPr bwMode="auto">
          <a:xfrm>
            <a:off x="1892300" y="1533525"/>
            <a:ext cx="53689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7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7921" name="TextBox 29"/>
          <p:cNvSpPr txBox="1">
            <a:spLocks noChangeArrowheads="1"/>
          </p:cNvSpPr>
          <p:nvPr/>
        </p:nvSpPr>
        <p:spPr bwMode="auto">
          <a:xfrm>
            <a:off x="1892300" y="5935663"/>
            <a:ext cx="53689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700" b="0">
                <a:solidFill>
                  <a:schemeClr val="tx1"/>
                </a:solidFill>
              </a:rPr>
              <a:t>© Grant Taylor/Getty Images</a:t>
            </a:r>
          </a:p>
        </p:txBody>
      </p:sp>
    </p:spTree>
    <p:extLst>
      <p:ext uri="{BB962C8B-B14F-4D97-AF65-F5344CB8AC3E}">
        <p14:creationId xmlns:p14="http://schemas.microsoft.com/office/powerpoint/2010/main" val="15441394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90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Frozen water is </a:t>
            </a:r>
            <a:r>
              <a:rPr lang="en-US" b="1" u="sng" dirty="0"/>
              <a:t>less</a:t>
            </a:r>
            <a:r>
              <a:rPr lang="en-US" dirty="0"/>
              <a:t> dense than ice.</a:t>
            </a:r>
          </a:p>
          <a:p>
            <a:endParaRPr lang="en-US" dirty="0"/>
          </a:p>
          <a:p>
            <a:r>
              <a:rPr lang="en-US" dirty="0"/>
              <a:t>Water is </a:t>
            </a:r>
            <a:r>
              <a:rPr lang="en-US" b="1" u="sng" dirty="0"/>
              <a:t>densest</a:t>
            </a:r>
            <a:r>
              <a:rPr lang="en-US" dirty="0"/>
              <a:t> at </a:t>
            </a:r>
            <a:r>
              <a:rPr lang="en-US" b="1" dirty="0"/>
              <a:t>4</a:t>
            </a:r>
            <a:r>
              <a:rPr lang="en-US" b="1" baseline="30000" dirty="0"/>
              <a:t>o</a:t>
            </a:r>
            <a:r>
              <a:rPr lang="en-US" b="1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Temperatures lower than 4</a:t>
            </a:r>
            <a:r>
              <a:rPr lang="en-US" baseline="30000" dirty="0"/>
              <a:t>o</a:t>
            </a:r>
            <a:r>
              <a:rPr lang="en-US" dirty="0"/>
              <a:t>C cause hydrogen bonds to become more rigid.  </a:t>
            </a:r>
          </a:p>
          <a:p>
            <a:endParaRPr lang="en-US" dirty="0"/>
          </a:p>
          <a:p>
            <a:r>
              <a:rPr lang="en-US" dirty="0"/>
              <a:t>The hydrogen bonds also keep the molecules further apart and therefore ice is less dense.</a:t>
            </a:r>
          </a:p>
          <a:p>
            <a:endParaRPr lang="en-US" dirty="0"/>
          </a:p>
          <a:p>
            <a:r>
              <a:rPr lang="en-US" dirty="0"/>
              <a:t>This property enables lakes to freeze from the top down.  Ice acts as an insulator on top of the frozen body of water.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0" i="1" u="sng" dirty="0"/>
              <a:t>6.  Ice is Less Dense than Water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8" descr="mad2543X_02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9335"/>
            <a:ext cx="6991672" cy="55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8BBE71-FD69-3647-B526-9179D8264470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19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20113" cy="676275"/>
          </a:xfrm>
        </p:spPr>
        <p:txBody>
          <a:bodyPr>
            <a:normAutofit fontScale="90000"/>
          </a:bodyPr>
          <a:lstStyle/>
          <a:p>
            <a:r>
              <a:rPr lang="en-US" altLang="en-US" sz="3400"/>
              <a:t>Density of Water at Various Temperatures</a:t>
            </a:r>
          </a:p>
        </p:txBody>
      </p:sp>
      <p:sp>
        <p:nvSpPr>
          <p:cNvPr id="46085" name="Rectangle 21"/>
          <p:cNvSpPr>
            <a:spLocks noChangeArrowheads="1"/>
          </p:cNvSpPr>
          <p:nvPr/>
        </p:nvSpPr>
        <p:spPr bwMode="auto">
          <a:xfrm>
            <a:off x="4043363" y="56134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6" name="Rectangle 22"/>
          <p:cNvSpPr>
            <a:spLocks noChangeArrowheads="1"/>
          </p:cNvSpPr>
          <p:nvPr/>
        </p:nvSpPr>
        <p:spPr bwMode="auto">
          <a:xfrm>
            <a:off x="4579938" y="56134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4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7" name="Rectangle 23"/>
          <p:cNvSpPr>
            <a:spLocks noChangeArrowheads="1"/>
          </p:cNvSpPr>
          <p:nvPr/>
        </p:nvSpPr>
        <p:spPr bwMode="auto">
          <a:xfrm>
            <a:off x="6824663" y="5613400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100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8" name="Rectangle 24"/>
          <p:cNvSpPr>
            <a:spLocks noChangeArrowheads="1"/>
          </p:cNvSpPr>
          <p:nvPr/>
        </p:nvSpPr>
        <p:spPr bwMode="auto">
          <a:xfrm>
            <a:off x="2141538" y="2568575"/>
            <a:ext cx="265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1.0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9" name="Rectangle 25"/>
          <p:cNvSpPr>
            <a:spLocks noChangeArrowheads="1"/>
          </p:cNvSpPr>
          <p:nvPr/>
        </p:nvSpPr>
        <p:spPr bwMode="auto">
          <a:xfrm>
            <a:off x="2135188" y="5051425"/>
            <a:ext cx="265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0.9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0" name="Rectangle 26"/>
          <p:cNvSpPr>
            <a:spLocks noChangeArrowheads="1"/>
          </p:cNvSpPr>
          <p:nvPr/>
        </p:nvSpPr>
        <p:spPr bwMode="auto">
          <a:xfrm rot="-5400000">
            <a:off x="1321594" y="3690144"/>
            <a:ext cx="1382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Density (g/cm</a:t>
            </a:r>
            <a:r>
              <a:rPr lang="en-US" altLang="en-US" sz="1500" baseline="30000">
                <a:solidFill>
                  <a:srgbClr val="000000"/>
                </a:solidFill>
              </a:rPr>
              <a:t>3</a:t>
            </a:r>
            <a:r>
              <a:rPr lang="en-US" altLang="en-US" sz="1500">
                <a:solidFill>
                  <a:srgbClr val="000000"/>
                </a:solidFill>
              </a:rPr>
              <a:t>)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1" name="Rectangle 30"/>
          <p:cNvSpPr>
            <a:spLocks noChangeArrowheads="1"/>
          </p:cNvSpPr>
          <p:nvPr/>
        </p:nvSpPr>
        <p:spPr bwMode="auto">
          <a:xfrm>
            <a:off x="4340225" y="5837238"/>
            <a:ext cx="154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Temperature (ºC)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2" name="Rectangle 31"/>
          <p:cNvSpPr>
            <a:spLocks noChangeArrowheads="1"/>
          </p:cNvSpPr>
          <p:nvPr/>
        </p:nvSpPr>
        <p:spPr bwMode="auto">
          <a:xfrm>
            <a:off x="5305425" y="2674938"/>
            <a:ext cx="8493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liquid water</a:t>
            </a:r>
            <a:endParaRPr lang="en-US" alt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3" name="Rectangle 32"/>
          <p:cNvSpPr>
            <a:spLocks noChangeArrowheads="1"/>
          </p:cNvSpPr>
          <p:nvPr/>
        </p:nvSpPr>
        <p:spPr bwMode="auto">
          <a:xfrm>
            <a:off x="3049588" y="2032000"/>
            <a:ext cx="693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ice lattice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6094" name="TextBox 19"/>
          <p:cNvSpPr txBox="1">
            <a:spLocks noChangeArrowheads="1"/>
          </p:cNvSpPr>
          <p:nvPr/>
        </p:nvSpPr>
        <p:spPr bwMode="auto">
          <a:xfrm>
            <a:off x="1833563" y="1535113"/>
            <a:ext cx="510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469827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954555"/>
          </a:xfrm>
        </p:spPr>
        <p:txBody>
          <a:bodyPr/>
          <a:lstStyle/>
          <a:p>
            <a:r>
              <a:rPr lang="en-US" dirty="0"/>
              <a:t>Water makes up </a:t>
            </a:r>
            <a:r>
              <a:rPr lang="en-US" b="1" u="sng" dirty="0"/>
              <a:t>60-70% </a:t>
            </a:r>
            <a:r>
              <a:rPr lang="en-US" dirty="0"/>
              <a:t>of the total body weight of most living things.</a:t>
            </a:r>
          </a:p>
          <a:p>
            <a:r>
              <a:rPr lang="en-US" dirty="0"/>
              <a:t>Water is a </a:t>
            </a:r>
            <a:r>
              <a:rPr lang="en-US" b="1" u="sng" dirty="0"/>
              <a:t>polar</a:t>
            </a:r>
            <a:r>
              <a:rPr lang="en-US" dirty="0"/>
              <a:t> molecule.</a:t>
            </a:r>
          </a:p>
          <a:p>
            <a:r>
              <a:rPr lang="en-US" dirty="0"/>
              <a:t>Electrons spend more time circulating the larger </a:t>
            </a:r>
            <a:r>
              <a:rPr lang="en-US" b="1" u="sng" dirty="0"/>
              <a:t>oxygen</a:t>
            </a:r>
            <a:r>
              <a:rPr lang="en-US" dirty="0"/>
              <a:t> atom and therefore give it a slight </a:t>
            </a:r>
            <a:r>
              <a:rPr lang="en-US" b="1" u="sng" dirty="0"/>
              <a:t>negative</a:t>
            </a:r>
            <a:r>
              <a:rPr lang="en-US" dirty="0"/>
              <a:t> charge.</a:t>
            </a:r>
          </a:p>
          <a:p>
            <a:r>
              <a:rPr lang="en-US" dirty="0"/>
              <a:t>The result is a slight </a:t>
            </a:r>
            <a:r>
              <a:rPr lang="en-US" b="1" u="sng" dirty="0"/>
              <a:t>positive</a:t>
            </a:r>
            <a:r>
              <a:rPr lang="en-US" dirty="0"/>
              <a:t> charge on the </a:t>
            </a:r>
            <a:r>
              <a:rPr lang="en-US" b="1" u="sng" dirty="0"/>
              <a:t>hydrogen</a:t>
            </a:r>
            <a:r>
              <a:rPr lang="en-US" dirty="0"/>
              <a:t> atoms.</a:t>
            </a:r>
          </a:p>
          <a:p>
            <a:r>
              <a:rPr lang="en-US" b="1" u="sng" dirty="0"/>
              <a:t>92% </a:t>
            </a:r>
            <a:r>
              <a:rPr lang="en-US" dirty="0"/>
              <a:t>of our blood is water.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0" u="sng" dirty="0"/>
              <a:t>What is Water?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C8B4D1-BC6D-CB48-8E6F-A5DE758FB3B0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20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228600"/>
            <a:ext cx="6481763" cy="865188"/>
          </a:xfrm>
        </p:spPr>
        <p:txBody>
          <a:bodyPr/>
          <a:lstStyle/>
          <a:p>
            <a:r>
              <a:rPr lang="en-US" altLang="en-US"/>
              <a:t>A Pond in Winter</a:t>
            </a:r>
          </a:p>
        </p:txBody>
      </p:sp>
      <p:pic>
        <p:nvPicPr>
          <p:cNvPr id="47108" name="Picture 6" descr="mad2543X_02_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18" y="1085665"/>
            <a:ext cx="7008440" cy="54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9"/>
          <p:cNvSpPr txBox="1">
            <a:spLocks noChangeArrowheads="1"/>
          </p:cNvSpPr>
          <p:nvPr/>
        </p:nvSpPr>
        <p:spPr bwMode="auto">
          <a:xfrm>
            <a:off x="1833563" y="1373188"/>
            <a:ext cx="510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907088" y="2390775"/>
            <a:ext cx="4111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800">
                <a:solidFill>
                  <a:srgbClr val="000000"/>
                </a:solidFill>
              </a:rPr>
              <a:t>ice layer</a:t>
            </a: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4529138" y="2859088"/>
            <a:ext cx="579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Protists provide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food for fish.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5337175" y="3738563"/>
            <a:ext cx="693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River otters visit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 dirty="0">
                <a:solidFill>
                  <a:srgbClr val="000000"/>
                </a:solidFill>
              </a:rPr>
              <a:t>ice-covered ponds.</a:t>
            </a:r>
            <a:endParaRPr lang="en-US" altLang="en-US" sz="600" dirty="0">
              <a:solidFill>
                <a:schemeClr val="tx1"/>
              </a:solidFill>
            </a:endParaRP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795963" y="4349750"/>
            <a:ext cx="8524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Aquatic insects survive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in air pockets.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4" name="Rectangle 15"/>
          <p:cNvSpPr>
            <a:spLocks noChangeArrowheads="1"/>
          </p:cNvSpPr>
          <p:nvPr/>
        </p:nvSpPr>
        <p:spPr bwMode="auto">
          <a:xfrm>
            <a:off x="4754563" y="4830763"/>
            <a:ext cx="41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Freshwater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fish take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oxygen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from water.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5" name="Rectangle 33"/>
          <p:cNvSpPr>
            <a:spLocks noChangeArrowheads="1"/>
          </p:cNvSpPr>
          <p:nvPr/>
        </p:nvSpPr>
        <p:spPr bwMode="auto">
          <a:xfrm>
            <a:off x="5041900" y="5751513"/>
            <a:ext cx="1539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FFFFFF"/>
                </a:solidFill>
              </a:rPr>
              <a:t>Common frogs and pond turtles hibernate.</a:t>
            </a:r>
            <a:endParaRPr lang="en-US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87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0" u="sng" dirty="0">
                <a:ea typeface="ＭＳ Ｐゴシック" charset="-128"/>
              </a:rPr>
              <a:t>A Polar Molecule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Remember from last class?  Water is a </a:t>
            </a:r>
            <a:r>
              <a:rPr lang="en-US" altLang="en-US" b="1" u="sng" dirty="0">
                <a:ea typeface="ＭＳ Ｐゴシック" charset="-128"/>
              </a:rPr>
              <a:t>polar covalent molecule </a:t>
            </a:r>
            <a:r>
              <a:rPr lang="en-US" altLang="en-US" dirty="0">
                <a:ea typeface="ＭＳ Ｐゴシック" charset="-128"/>
              </a:rPr>
              <a:t>held together by polar covalent bonds between H and O atoms</a:t>
            </a:r>
          </a:p>
        </p:txBody>
      </p:sp>
      <p:pic>
        <p:nvPicPr>
          <p:cNvPr id="59395" name="Picture 5" descr="imag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9578"/>
            <a:ext cx="60960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4A43CF-9BCF-FB46-99CE-3098914213F3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419850" cy="865188"/>
          </a:xfrm>
        </p:spPr>
        <p:txBody>
          <a:bodyPr/>
          <a:lstStyle/>
          <a:p>
            <a:r>
              <a:rPr lang="en-US" altLang="en-US" dirty="0"/>
              <a:t>Water Molecule</a:t>
            </a:r>
          </a:p>
        </p:txBody>
      </p:sp>
      <p:pic>
        <p:nvPicPr>
          <p:cNvPr id="33796" name="Picture 2" descr="mad2543X_02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251744"/>
            <a:ext cx="7123113" cy="48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Freeform 6"/>
          <p:cNvSpPr>
            <a:spLocks/>
          </p:cNvSpPr>
          <p:nvPr/>
        </p:nvSpPr>
        <p:spPr bwMode="auto">
          <a:xfrm>
            <a:off x="6051550" y="4686300"/>
            <a:ext cx="60325" cy="107950"/>
          </a:xfrm>
          <a:custGeom>
            <a:avLst/>
            <a:gdLst>
              <a:gd name="T0" fmla="*/ 2147483647 w 46"/>
              <a:gd name="T1" fmla="*/ 2147483647 h 84"/>
              <a:gd name="T2" fmla="*/ 2147483647 w 46"/>
              <a:gd name="T3" fmla="*/ 2147483647 h 84"/>
              <a:gd name="T4" fmla="*/ 0 w 46"/>
              <a:gd name="T5" fmla="*/ 2147483647 h 84"/>
              <a:gd name="T6" fmla="*/ 2147483647 w 46"/>
              <a:gd name="T7" fmla="*/ 0 h 84"/>
              <a:gd name="T8" fmla="*/ 2147483647 w 4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4"/>
              <a:gd name="T17" fmla="*/ 46 w 4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4">
                <a:moveTo>
                  <a:pt x="46" y="82"/>
                </a:moveTo>
                <a:lnTo>
                  <a:pt x="42" y="84"/>
                </a:lnTo>
                <a:lnTo>
                  <a:pt x="0" y="2"/>
                </a:lnTo>
                <a:lnTo>
                  <a:pt x="4" y="0"/>
                </a:lnTo>
                <a:lnTo>
                  <a:pt x="46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798" name="Freeform 7"/>
          <p:cNvSpPr>
            <a:spLocks/>
          </p:cNvSpPr>
          <p:nvPr/>
        </p:nvSpPr>
        <p:spPr bwMode="auto">
          <a:xfrm>
            <a:off x="6180138" y="4776788"/>
            <a:ext cx="114300" cy="49212"/>
          </a:xfrm>
          <a:custGeom>
            <a:avLst/>
            <a:gdLst>
              <a:gd name="T0" fmla="*/ 2147483647 w 88"/>
              <a:gd name="T1" fmla="*/ 0 h 38"/>
              <a:gd name="T2" fmla="*/ 2147483647 w 88"/>
              <a:gd name="T3" fmla="*/ 2147483647 h 38"/>
              <a:gd name="T4" fmla="*/ 2147483647 w 88"/>
              <a:gd name="T5" fmla="*/ 2147483647 h 38"/>
              <a:gd name="T6" fmla="*/ 0 w 88"/>
              <a:gd name="T7" fmla="*/ 2147483647 h 38"/>
              <a:gd name="T8" fmla="*/ 2147483647 w 8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38"/>
              <a:gd name="T17" fmla="*/ 88 w 8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38">
                <a:moveTo>
                  <a:pt x="86" y="0"/>
                </a:moveTo>
                <a:lnTo>
                  <a:pt x="88" y="4"/>
                </a:lnTo>
                <a:lnTo>
                  <a:pt x="2" y="38"/>
                </a:lnTo>
                <a:lnTo>
                  <a:pt x="0" y="3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799" name="Rectangle 20"/>
          <p:cNvSpPr>
            <a:spLocks noChangeArrowheads="1"/>
          </p:cNvSpPr>
          <p:nvPr/>
        </p:nvSpPr>
        <p:spPr bwMode="auto">
          <a:xfrm>
            <a:off x="3830638" y="289560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0" name="Rectangle 21"/>
          <p:cNvSpPr>
            <a:spLocks noChangeArrowheads="1"/>
          </p:cNvSpPr>
          <p:nvPr/>
        </p:nvSpPr>
        <p:spPr bwMode="auto">
          <a:xfrm>
            <a:off x="6597650" y="2833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1" name="Rectangle 22"/>
          <p:cNvSpPr>
            <a:spLocks noChangeArrowheads="1"/>
          </p:cNvSpPr>
          <p:nvPr/>
        </p:nvSpPr>
        <p:spPr bwMode="auto">
          <a:xfrm>
            <a:off x="7064375" y="2833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2" name="Rectangle 23"/>
          <p:cNvSpPr>
            <a:spLocks noChangeArrowheads="1"/>
          </p:cNvSpPr>
          <p:nvPr/>
        </p:nvSpPr>
        <p:spPr bwMode="auto">
          <a:xfrm>
            <a:off x="5943600" y="2103438"/>
            <a:ext cx="18669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Oxygen attracts the shared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electrons and is partially negative.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3" name="Rectangle 25"/>
          <p:cNvSpPr>
            <a:spLocks noChangeArrowheads="1"/>
          </p:cNvSpPr>
          <p:nvPr/>
        </p:nvSpPr>
        <p:spPr bwMode="auto">
          <a:xfrm>
            <a:off x="5943600" y="3273425"/>
            <a:ext cx="1765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Hydrogens are partially positive.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4" name="Rectangle 26"/>
          <p:cNvSpPr>
            <a:spLocks noChangeArrowheads="1"/>
          </p:cNvSpPr>
          <p:nvPr/>
        </p:nvSpPr>
        <p:spPr bwMode="auto">
          <a:xfrm>
            <a:off x="3946525" y="1812925"/>
            <a:ext cx="1111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Ball-and-stick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5" name="Rectangle 27"/>
          <p:cNvSpPr>
            <a:spLocks noChangeArrowheads="1"/>
          </p:cNvSpPr>
          <p:nvPr/>
        </p:nvSpPr>
        <p:spPr bwMode="auto">
          <a:xfrm>
            <a:off x="1674813" y="1812925"/>
            <a:ext cx="819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Electron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6" name="Rectangle 28"/>
          <p:cNvSpPr>
            <a:spLocks noChangeArrowheads="1"/>
          </p:cNvSpPr>
          <p:nvPr/>
        </p:nvSpPr>
        <p:spPr bwMode="auto">
          <a:xfrm>
            <a:off x="6362700" y="1812925"/>
            <a:ext cx="1041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Space-filling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7" name="Rectangle 29"/>
          <p:cNvSpPr>
            <a:spLocks noChangeArrowheads="1"/>
          </p:cNvSpPr>
          <p:nvPr/>
        </p:nvSpPr>
        <p:spPr bwMode="auto">
          <a:xfrm>
            <a:off x="5024438" y="289560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8" name="Rectangle 30"/>
          <p:cNvSpPr>
            <a:spLocks noChangeArrowheads="1"/>
          </p:cNvSpPr>
          <p:nvPr/>
        </p:nvSpPr>
        <p:spPr bwMode="auto">
          <a:xfrm>
            <a:off x="5486400" y="5060950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hydrogen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bond</a:t>
            </a:r>
          </a:p>
        </p:txBody>
      </p:sp>
      <p:sp>
        <p:nvSpPr>
          <p:cNvPr id="33809" name="Rectangle 32"/>
          <p:cNvSpPr>
            <a:spLocks noChangeArrowheads="1"/>
          </p:cNvSpPr>
          <p:nvPr/>
        </p:nvSpPr>
        <p:spPr bwMode="auto">
          <a:xfrm>
            <a:off x="6005513" y="456565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0" name="Rectangle 33"/>
          <p:cNvSpPr>
            <a:spLocks noChangeArrowheads="1"/>
          </p:cNvSpPr>
          <p:nvPr/>
        </p:nvSpPr>
        <p:spPr bwMode="auto">
          <a:xfrm>
            <a:off x="6315075" y="470376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593850" y="297021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2460625" y="297021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3" name="Rectangle 36"/>
          <p:cNvSpPr>
            <a:spLocks noChangeArrowheads="1"/>
          </p:cNvSpPr>
          <p:nvPr/>
        </p:nvSpPr>
        <p:spPr bwMode="auto">
          <a:xfrm>
            <a:off x="971550" y="3529013"/>
            <a:ext cx="766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a. Water (H</a:t>
            </a:r>
            <a:r>
              <a:rPr lang="en-US" altLang="en-US" sz="900" baseline="-25000">
                <a:solidFill>
                  <a:srgbClr val="000000"/>
                </a:solidFill>
              </a:rPr>
              <a:t>2</a:t>
            </a:r>
            <a:r>
              <a:rPr lang="en-US" altLang="en-US" sz="900">
                <a:solidFill>
                  <a:srgbClr val="000000"/>
                </a:solidFill>
              </a:rPr>
              <a:t>O)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4" name="Rectangle 41"/>
          <p:cNvSpPr>
            <a:spLocks noChangeArrowheads="1"/>
          </p:cNvSpPr>
          <p:nvPr/>
        </p:nvSpPr>
        <p:spPr bwMode="auto">
          <a:xfrm>
            <a:off x="4622800" y="6113463"/>
            <a:ext cx="2559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b. Hydrogen bonding between water molecules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5" name="Rectangle 48"/>
          <p:cNvSpPr>
            <a:spLocks noChangeArrowheads="1"/>
          </p:cNvSpPr>
          <p:nvPr/>
        </p:nvSpPr>
        <p:spPr bwMode="auto">
          <a:xfrm>
            <a:off x="6832600" y="2619375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6" name="Rectangle 49"/>
          <p:cNvSpPr>
            <a:spLocks noChangeArrowheads="1"/>
          </p:cNvSpPr>
          <p:nvPr/>
        </p:nvSpPr>
        <p:spPr bwMode="auto">
          <a:xfrm>
            <a:off x="4451350" y="2336800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7" name="Rectangle 50"/>
          <p:cNvSpPr>
            <a:spLocks noChangeArrowheads="1"/>
          </p:cNvSpPr>
          <p:nvPr/>
        </p:nvSpPr>
        <p:spPr bwMode="auto">
          <a:xfrm>
            <a:off x="6096000" y="4792663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8" name="Rectangle 51"/>
          <p:cNvSpPr>
            <a:spLocks noChangeArrowheads="1"/>
          </p:cNvSpPr>
          <p:nvPr/>
        </p:nvSpPr>
        <p:spPr bwMode="auto">
          <a:xfrm>
            <a:off x="2038350" y="2535238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9" name="Line 52"/>
          <p:cNvSpPr>
            <a:spLocks noChangeShapeType="1"/>
          </p:cNvSpPr>
          <p:nvPr/>
        </p:nvSpPr>
        <p:spPr bwMode="auto">
          <a:xfrm flipH="1">
            <a:off x="6059488" y="5141913"/>
            <a:ext cx="492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53"/>
          <p:cNvSpPr>
            <a:spLocks/>
          </p:cNvSpPr>
          <p:nvPr/>
        </p:nvSpPr>
        <p:spPr bwMode="auto">
          <a:xfrm>
            <a:off x="6103938" y="4981575"/>
            <a:ext cx="57150" cy="344488"/>
          </a:xfrm>
          <a:custGeom>
            <a:avLst/>
            <a:gdLst>
              <a:gd name="T0" fmla="*/ 2147483647 w 44"/>
              <a:gd name="T1" fmla="*/ 2147483647 h 264"/>
              <a:gd name="T2" fmla="*/ 0 w 44"/>
              <a:gd name="T3" fmla="*/ 2147483647 h 264"/>
              <a:gd name="T4" fmla="*/ 0 w 44"/>
              <a:gd name="T5" fmla="*/ 0 h 264"/>
              <a:gd name="T6" fmla="*/ 2147483647 w 44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264"/>
              <a:gd name="T14" fmla="*/ 44 w 44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264">
                <a:moveTo>
                  <a:pt x="44" y="264"/>
                </a:moveTo>
                <a:lnTo>
                  <a:pt x="0" y="264"/>
                </a:lnTo>
                <a:lnTo>
                  <a:pt x="0" y="0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821" name="Rectangle 60"/>
          <p:cNvSpPr>
            <a:spLocks noChangeArrowheads="1"/>
          </p:cNvSpPr>
          <p:nvPr/>
        </p:nvSpPr>
        <p:spPr bwMode="auto">
          <a:xfrm>
            <a:off x="4344988" y="2944813"/>
            <a:ext cx="3317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104.5°</a:t>
            </a:r>
          </a:p>
        </p:txBody>
      </p:sp>
      <p:sp>
        <p:nvSpPr>
          <p:cNvPr id="33822" name="TextBox 39"/>
          <p:cNvSpPr txBox="1">
            <a:spLocks noChangeArrowheads="1"/>
          </p:cNvSpPr>
          <p:nvPr/>
        </p:nvSpPr>
        <p:spPr bwMode="auto">
          <a:xfrm>
            <a:off x="2027238" y="1406525"/>
            <a:ext cx="5065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3823" name="Text Box 35"/>
          <p:cNvSpPr txBox="1">
            <a:spLocks noChangeArrowheads="1"/>
          </p:cNvSpPr>
          <p:nvPr/>
        </p:nvSpPr>
        <p:spPr bwMode="auto">
          <a:xfrm>
            <a:off x="6326188" y="4751388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4" name="Text Box 36"/>
          <p:cNvSpPr txBox="1">
            <a:spLocks noChangeArrowheads="1"/>
          </p:cNvSpPr>
          <p:nvPr/>
        </p:nvSpPr>
        <p:spPr bwMode="auto">
          <a:xfrm>
            <a:off x="5845175" y="4883150"/>
            <a:ext cx="284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–</a:t>
            </a:r>
          </a:p>
        </p:txBody>
      </p:sp>
      <p:sp>
        <p:nvSpPr>
          <p:cNvPr id="33825" name="Text Box 37"/>
          <p:cNvSpPr txBox="1">
            <a:spLocks noChangeArrowheads="1"/>
          </p:cNvSpPr>
          <p:nvPr/>
        </p:nvSpPr>
        <p:spPr bwMode="auto">
          <a:xfrm>
            <a:off x="6729413" y="2324100"/>
            <a:ext cx="2841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–</a:t>
            </a:r>
          </a:p>
        </p:txBody>
      </p:sp>
      <p:sp>
        <p:nvSpPr>
          <p:cNvPr id="33826" name="Text Box 38"/>
          <p:cNvSpPr txBox="1">
            <a:spLocks noChangeArrowheads="1"/>
          </p:cNvSpPr>
          <p:nvPr/>
        </p:nvSpPr>
        <p:spPr bwMode="auto">
          <a:xfrm>
            <a:off x="7080250" y="30226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7" name="Text Box 39"/>
          <p:cNvSpPr txBox="1">
            <a:spLocks noChangeArrowheads="1"/>
          </p:cNvSpPr>
          <p:nvPr/>
        </p:nvSpPr>
        <p:spPr bwMode="auto">
          <a:xfrm>
            <a:off x="6386513" y="30226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8" name="Text Box 40"/>
          <p:cNvSpPr txBox="1">
            <a:spLocks noChangeArrowheads="1"/>
          </p:cNvSpPr>
          <p:nvPr/>
        </p:nvSpPr>
        <p:spPr bwMode="auto">
          <a:xfrm>
            <a:off x="5783263" y="4452938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42261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0" u="sng" dirty="0">
                <a:ea typeface="ＭＳ Ｐゴシック" charset="-128"/>
              </a:rPr>
              <a:t>Why is water so important to life?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Because water is a polar covalent molecule, the slightly </a:t>
            </a:r>
            <a:r>
              <a:rPr lang="en-US" altLang="en-US" b="1" u="sng" dirty="0">
                <a:ea typeface="ＭＳ Ｐゴシック" charset="-128"/>
              </a:rPr>
              <a:t>positive</a:t>
            </a:r>
            <a:r>
              <a:rPr lang="en-US" altLang="en-US" dirty="0">
                <a:ea typeface="ＭＳ Ｐゴシック" charset="-128"/>
              </a:rPr>
              <a:t> H regions of one water molecule will attract the slightly </a:t>
            </a:r>
            <a:r>
              <a:rPr lang="en-US" altLang="en-US" b="1" u="sng" dirty="0">
                <a:ea typeface="ＭＳ Ｐゴシック" charset="-128"/>
              </a:rPr>
              <a:t>negative</a:t>
            </a:r>
            <a:r>
              <a:rPr lang="en-US" altLang="en-US" dirty="0">
                <a:ea typeface="ＭＳ Ｐゴシック" charset="-128"/>
              </a:rPr>
              <a:t> O regions of another water molecule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This electrical attraction between the water molecules is called </a:t>
            </a:r>
            <a:r>
              <a:rPr lang="en-US" altLang="en-US" b="1" i="1" u="sng" dirty="0">
                <a:ea typeface="ＭＳ Ｐゴシック" charset="-128"/>
              </a:rPr>
              <a:t>hydrogen bonding</a:t>
            </a:r>
          </a:p>
        </p:txBody>
      </p:sp>
      <p:pic>
        <p:nvPicPr>
          <p:cNvPr id="4" name="Picture 7" descr="Hbonds(wat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20" y="4327058"/>
            <a:ext cx="2676484" cy="25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64" y="4675584"/>
            <a:ext cx="3683000" cy="2209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bonds are </a:t>
            </a:r>
            <a:r>
              <a:rPr lang="en-US" b="1" dirty="0"/>
              <a:t>inter</a:t>
            </a:r>
            <a:r>
              <a:rPr lang="en-US" dirty="0"/>
              <a:t>molecular?</a:t>
            </a:r>
          </a:p>
          <a:p>
            <a:r>
              <a:rPr lang="en-US" dirty="0"/>
              <a:t>_______________________________</a:t>
            </a:r>
          </a:p>
          <a:p>
            <a:r>
              <a:rPr lang="en-US" dirty="0"/>
              <a:t>Which bonds are </a:t>
            </a:r>
            <a:r>
              <a:rPr lang="en-US" b="1" dirty="0"/>
              <a:t>intra</a:t>
            </a:r>
            <a:r>
              <a:rPr lang="en-US" dirty="0"/>
              <a:t>molecular?</a:t>
            </a:r>
          </a:p>
          <a:p>
            <a:r>
              <a:rPr lang="en-US" dirty="0"/>
              <a:t>_______________________________</a:t>
            </a:r>
          </a:p>
          <a:p>
            <a:r>
              <a:rPr lang="en-US" altLang="en-US" dirty="0">
                <a:ea typeface="ＭＳ Ｐゴシック" charset="-128"/>
              </a:rPr>
              <a:t>The extraordinary properties of water are due to water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i="1" dirty="0"/>
              <a:t>intramolecular</a:t>
            </a:r>
            <a:r>
              <a:rPr lang="en-US" altLang="ja-JP" dirty="0"/>
              <a:t> polar covalent bonds and </a:t>
            </a:r>
            <a:r>
              <a:rPr lang="en-US" altLang="ja-JP" i="1" dirty="0"/>
              <a:t>intermolecular</a:t>
            </a:r>
            <a:r>
              <a:rPr lang="en-US" altLang="ja-JP" dirty="0"/>
              <a:t> hydrogen bonds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101"/>
          </a:xfrm>
        </p:spPr>
        <p:txBody>
          <a:bodyPr/>
          <a:lstStyle/>
          <a:p>
            <a:r>
              <a:rPr lang="en-US" dirty="0"/>
              <a:t>Intra vs. Inter?</a:t>
            </a:r>
          </a:p>
        </p:txBody>
      </p:sp>
    </p:spTree>
    <p:extLst>
      <p:ext uri="{BB962C8B-B14F-4D97-AF65-F5344CB8AC3E}">
        <p14:creationId xmlns:p14="http://schemas.microsoft.com/office/powerpoint/2010/main" val="165819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hydrogen bond occurs when a covalently bonded </a:t>
            </a:r>
            <a:r>
              <a:rPr lang="en-US" b="1" dirty="0"/>
              <a:t>positive</a:t>
            </a:r>
            <a:r>
              <a:rPr lang="en-US" dirty="0"/>
              <a:t> </a:t>
            </a:r>
            <a:r>
              <a:rPr lang="en-US" b="1" dirty="0"/>
              <a:t>hydrogen</a:t>
            </a:r>
            <a:r>
              <a:rPr lang="en-US" dirty="0"/>
              <a:t> atom is attracted to a </a:t>
            </a:r>
            <a:r>
              <a:rPr lang="en-US" b="1" dirty="0"/>
              <a:t>negatively</a:t>
            </a:r>
            <a:r>
              <a:rPr lang="en-US" dirty="0"/>
              <a:t> charged atom.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r>
              <a:rPr lang="en-US" dirty="0"/>
              <a:t>A hydrogen bond is represented by a </a:t>
            </a:r>
            <a:r>
              <a:rPr lang="en-US" b="1" u="sng" dirty="0"/>
              <a:t>dotted</a:t>
            </a:r>
            <a:r>
              <a:rPr lang="en-US" dirty="0"/>
              <a:t> line and is a relatively </a:t>
            </a:r>
            <a:r>
              <a:rPr lang="en-US" b="1" u="sng" dirty="0"/>
              <a:t>weak</a:t>
            </a:r>
            <a:r>
              <a:rPr lang="en-US" dirty="0"/>
              <a:t> bond.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 water the slightly positive </a:t>
            </a:r>
            <a:r>
              <a:rPr lang="en-US" b="1" u="sng" dirty="0"/>
              <a:t>hydrogen</a:t>
            </a:r>
            <a:r>
              <a:rPr lang="en-US" dirty="0"/>
              <a:t> atom forms a hydrogen bond with the slightly </a:t>
            </a:r>
            <a:r>
              <a:rPr lang="en-US" b="1" u="sng" dirty="0"/>
              <a:t>negative</a:t>
            </a:r>
            <a:r>
              <a:rPr lang="en-US" dirty="0"/>
              <a:t> </a:t>
            </a:r>
            <a:r>
              <a:rPr lang="en-US" b="1" u="sng" dirty="0"/>
              <a:t>oxygen</a:t>
            </a:r>
            <a:r>
              <a:rPr lang="en-US" dirty="0"/>
              <a:t> atom in </a:t>
            </a:r>
            <a:r>
              <a:rPr lang="en-US" b="1" u="sng" dirty="0"/>
              <a:t>another</a:t>
            </a:r>
            <a:r>
              <a:rPr lang="en-US" dirty="0"/>
              <a:t> water  molecule.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b="0" u="sng" dirty="0"/>
              <a:t>Hydrogen Bonds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256584"/>
          </a:xfrm>
        </p:spPr>
        <p:txBody>
          <a:bodyPr>
            <a:normAutofit/>
          </a:bodyPr>
          <a:lstStyle/>
          <a:p>
            <a:r>
              <a:rPr lang="en-US" dirty="0"/>
              <a:t>1.  Water is a </a:t>
            </a:r>
            <a:r>
              <a:rPr lang="en-US" b="1" u="sng" dirty="0"/>
              <a:t>liquid</a:t>
            </a:r>
            <a:r>
              <a:rPr lang="en-US" dirty="0"/>
              <a:t> at room temperature until 	100</a:t>
            </a:r>
            <a:r>
              <a:rPr lang="en-US" baseline="30000" dirty="0"/>
              <a:t>o</a:t>
            </a:r>
            <a:r>
              <a:rPr lang="en-US" dirty="0"/>
              <a:t>C.</a:t>
            </a:r>
          </a:p>
          <a:p>
            <a:r>
              <a:rPr lang="en-US" dirty="0"/>
              <a:t>2.Water is a universal </a:t>
            </a:r>
            <a:r>
              <a:rPr lang="en-US" b="1" u="sng" dirty="0"/>
              <a:t>solvent</a:t>
            </a:r>
            <a:r>
              <a:rPr lang="en-US" dirty="0"/>
              <a:t> for polar 	charged molecules.</a:t>
            </a:r>
          </a:p>
          <a:p>
            <a:r>
              <a:rPr lang="en-US" dirty="0"/>
              <a:t>3.  Water molecules are </a:t>
            </a:r>
            <a:r>
              <a:rPr lang="en-US" b="1" u="sng" dirty="0"/>
              <a:t>cohesive</a:t>
            </a:r>
            <a:r>
              <a:rPr lang="en-US" dirty="0"/>
              <a:t> (cling 	together).</a:t>
            </a:r>
          </a:p>
          <a:p>
            <a:r>
              <a:rPr lang="en-US" dirty="0"/>
              <a:t>4.  The temperature of liquid water has a high 	</a:t>
            </a:r>
            <a:r>
              <a:rPr lang="en-US" b="1" u="sng" dirty="0"/>
              <a:t>specific heat capacity</a:t>
            </a:r>
            <a:r>
              <a:rPr lang="en-US" dirty="0"/>
              <a:t>.</a:t>
            </a:r>
          </a:p>
          <a:p>
            <a:r>
              <a:rPr lang="en-US" dirty="0"/>
              <a:t>5.  Water has a high heat of </a:t>
            </a:r>
            <a:r>
              <a:rPr lang="en-US" b="1" u="sng" dirty="0"/>
              <a:t>vaporization</a:t>
            </a:r>
            <a:r>
              <a:rPr lang="en-US" dirty="0"/>
              <a:t>.</a:t>
            </a:r>
          </a:p>
          <a:p>
            <a:r>
              <a:rPr lang="en-US" dirty="0"/>
              <a:t>6.  Solid water (ice) is </a:t>
            </a:r>
            <a:r>
              <a:rPr lang="en-US" b="1" u="sng" dirty="0"/>
              <a:t>less</a:t>
            </a:r>
            <a:r>
              <a:rPr lang="en-US" dirty="0"/>
              <a:t> dense that liquid 	water.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0" u="sng" dirty="0"/>
              <a:t>Properties of Water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400600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a).  Most low mass molecules are </a:t>
            </a:r>
            <a:r>
              <a:rPr lang="en-US" b="1" u="sng" dirty="0"/>
              <a:t>gases</a:t>
            </a:r>
            <a:r>
              <a:rPr lang="en-US" dirty="0"/>
              <a:t> at room temperature. </a:t>
            </a:r>
            <a:r>
              <a:rPr lang="en-US" i="1" dirty="0"/>
              <a:t>(Ex: methane, oxygen, ammonia..)</a:t>
            </a:r>
          </a:p>
          <a:p>
            <a:pPr marL="109728" indent="0">
              <a:buNone/>
            </a:pPr>
            <a:endParaRPr lang="en-US" i="1" dirty="0"/>
          </a:p>
          <a:p>
            <a:r>
              <a:rPr lang="en-US" dirty="0"/>
              <a:t>The hydrogen bonds in water keep it a </a:t>
            </a:r>
            <a:r>
              <a:rPr lang="en-US" b="1" u="sng" dirty="0"/>
              <a:t>liquid</a:t>
            </a:r>
            <a:r>
              <a:rPr lang="en-US" dirty="0"/>
              <a:t> and not a gas at room temperature until 100</a:t>
            </a:r>
            <a:r>
              <a:rPr lang="en-US" baseline="30000" dirty="0"/>
              <a:t>o</a:t>
            </a:r>
            <a:r>
              <a:rPr lang="en-US" dirty="0"/>
              <a:t>C.</a:t>
            </a:r>
          </a:p>
          <a:p>
            <a:r>
              <a:rPr lang="en-US" dirty="0"/>
              <a:t>Without hydrogen bonds, our body fluids would be gaseous.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b).  Water as a </a:t>
            </a:r>
            <a:r>
              <a:rPr lang="en-US" b="1" u="sng" dirty="0"/>
              <a:t>liquid</a:t>
            </a:r>
            <a:r>
              <a:rPr lang="en-US" dirty="0"/>
              <a:t> is a </a:t>
            </a:r>
          </a:p>
          <a:p>
            <a:pPr marL="109728" indent="0">
              <a:buNone/>
            </a:pPr>
            <a:r>
              <a:rPr lang="en-US" dirty="0"/>
              <a:t>good </a:t>
            </a:r>
            <a:r>
              <a:rPr lang="en-US" b="1" u="sng" dirty="0"/>
              <a:t>lubricant </a:t>
            </a:r>
          </a:p>
          <a:p>
            <a:pPr marL="109728" indent="0">
              <a:buNone/>
            </a:pPr>
            <a:r>
              <a:rPr lang="en-US" dirty="0"/>
              <a:t>(ex: joints)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1. Water is a Liquid at Room Temp.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30187"/>
            <a:ext cx="2755007" cy="23614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626</TotalTime>
  <Words>1301</Words>
  <Application>Microsoft Macintosh PowerPoint</Application>
  <PresentationFormat>On-screen Show (4:3)</PresentationFormat>
  <Paragraphs>253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Concourse</vt:lpstr>
      <vt:lpstr>Water </vt:lpstr>
      <vt:lpstr>What is Water?</vt:lpstr>
      <vt:lpstr>A Polar Molecule</vt:lpstr>
      <vt:lpstr>Water Molecule</vt:lpstr>
      <vt:lpstr>Why is water so important to life?</vt:lpstr>
      <vt:lpstr>Intra vs. Inter?</vt:lpstr>
      <vt:lpstr>Hydrogen Bonds</vt:lpstr>
      <vt:lpstr>Properties of Water</vt:lpstr>
      <vt:lpstr>1. Water is a Liquid at Room Temp.</vt:lpstr>
      <vt:lpstr>2.  Water is a Universal Solvent</vt:lpstr>
      <vt:lpstr>Properties of Water: Water as a Solvent (Water dissolves Ionic compounds)</vt:lpstr>
      <vt:lpstr>Properties of Water: Water as a Solvent.  Water dissolves polar molecules</vt:lpstr>
      <vt:lpstr>3.  Water is Cohesive</vt:lpstr>
      <vt:lpstr>Ex: Water is Cohesive</vt:lpstr>
      <vt:lpstr>4.  Water has a High Heat Capacity</vt:lpstr>
      <vt:lpstr>5.  High Heat of Vaporization</vt:lpstr>
      <vt:lpstr>Evaporative Cooling of Animals</vt:lpstr>
      <vt:lpstr>6.  Ice is Less Dense than Water </vt:lpstr>
      <vt:lpstr>Density of Water at Various Temperatures</vt:lpstr>
      <vt:lpstr>A Pond in Winter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</dc:title>
  <dc:creator>Michelle DeBou</dc:creator>
  <cp:lastModifiedBy>Microsoft Office User</cp:lastModifiedBy>
  <cp:revision>41</cp:revision>
  <dcterms:created xsi:type="dcterms:W3CDTF">2011-09-22T15:57:25Z</dcterms:created>
  <dcterms:modified xsi:type="dcterms:W3CDTF">2021-09-17T04:08:52Z</dcterms:modified>
</cp:coreProperties>
</file>